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sldIdLst>
    <p:sldId id="256" r:id="rId2"/>
    <p:sldId id="257" r:id="rId3"/>
    <p:sldId id="258" r:id="rId4"/>
    <p:sldId id="259" r:id="rId5"/>
  </p:sldIdLst>
  <p:sldSz cx="6858000" cy="9144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8" d="100"/>
          <a:sy n="48" d="100"/>
        </p:scale>
        <p:origin x="-2364" y="-96"/>
      </p:cViewPr>
      <p:guideLst>
        <p:guide orient="horz" pos="2880"/>
        <p:guide pos="216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573C716-23C9-4439-BD3D-7FBBBCA84149}" type="datetimeFigureOut">
              <a:rPr lang="ru-RU" smtClean="0"/>
              <a:t>24.04.2020</a:t>
            </a:fld>
            <a:endParaRPr lang="ru-RU"/>
          </a:p>
        </p:txBody>
      </p:sp>
      <p:sp>
        <p:nvSpPr>
          <p:cNvPr id="4" name="Образ слайда 3"/>
          <p:cNvSpPr>
            <a:spLocks noGrp="1" noRot="1" noChangeAspect="1"/>
          </p:cNvSpPr>
          <p:nvPr>
            <p:ph type="sldImg" idx="2"/>
          </p:nvPr>
        </p:nvSpPr>
        <p:spPr>
          <a:xfrm>
            <a:off x="2143125" y="685800"/>
            <a:ext cx="257175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AAE6ABF-6E8C-4134-87F1-DEB30193CB5C}" type="slidenum">
              <a:rPr lang="ru-RU" smtClean="0"/>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dirty="0" smtClean="0"/>
              <a:t>Какие правила нужно</a:t>
            </a:r>
            <a:r>
              <a:rPr lang="ru-RU" baseline="0" dirty="0" smtClean="0"/>
              <a:t> соблюдать?</a:t>
            </a:r>
            <a:endParaRPr lang="ru-RU" dirty="0"/>
          </a:p>
        </p:txBody>
      </p:sp>
      <p:sp>
        <p:nvSpPr>
          <p:cNvPr id="4" name="Номер слайда 3"/>
          <p:cNvSpPr>
            <a:spLocks noGrp="1"/>
          </p:cNvSpPr>
          <p:nvPr>
            <p:ph type="sldNum" sz="quarter" idx="10"/>
          </p:nvPr>
        </p:nvSpPr>
        <p:spPr/>
        <p:txBody>
          <a:bodyPr/>
          <a:lstStyle/>
          <a:p>
            <a:fld id="{1AAE6ABF-6E8C-4134-87F1-DEB30193CB5C}" type="slidenum">
              <a:rPr lang="ru-RU" smtClean="0"/>
              <a:t>3</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14350" y="2840568"/>
            <a:ext cx="5829300" cy="1960033"/>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2595E10F-2F03-4536-8412-AA8B981308FB}" type="datetimeFigureOut">
              <a:rPr lang="ru-RU" smtClean="0"/>
              <a:pPr/>
              <a:t>24.04.2020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F4F651C-C699-408B-8A7B-8B4DF1A652D5}" type="slidenum">
              <a:rPr lang="ru-RU" smtClean="0"/>
              <a:pPr/>
              <a:t>‹#›</a:t>
            </a:fld>
            <a:endParaRPr lang="ru-RU"/>
          </a:p>
        </p:txBody>
      </p:sp>
    </p:spTree>
    <p:extLst>
      <p:ext uri="{BB962C8B-B14F-4D97-AF65-F5344CB8AC3E}">
        <p14:creationId xmlns="" xmlns:p14="http://schemas.microsoft.com/office/powerpoint/2010/main" val="40748027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595E10F-2F03-4536-8412-AA8B981308FB}" type="datetimeFigureOut">
              <a:rPr lang="ru-RU" smtClean="0"/>
              <a:pPr/>
              <a:t>24.04.2020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F4F651C-C699-408B-8A7B-8B4DF1A652D5}" type="slidenum">
              <a:rPr lang="ru-RU" smtClean="0"/>
              <a:pPr/>
              <a:t>‹#›</a:t>
            </a:fld>
            <a:endParaRPr lang="ru-RU"/>
          </a:p>
        </p:txBody>
      </p:sp>
    </p:spTree>
    <p:extLst>
      <p:ext uri="{BB962C8B-B14F-4D97-AF65-F5344CB8AC3E}">
        <p14:creationId xmlns="" xmlns:p14="http://schemas.microsoft.com/office/powerpoint/2010/main" val="17987718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3729037" y="488951"/>
            <a:ext cx="1157288" cy="104013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257175" y="488951"/>
            <a:ext cx="3357563" cy="104013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595E10F-2F03-4536-8412-AA8B981308FB}" type="datetimeFigureOut">
              <a:rPr lang="ru-RU" smtClean="0"/>
              <a:pPr/>
              <a:t>24.04.2020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F4F651C-C699-408B-8A7B-8B4DF1A652D5}" type="slidenum">
              <a:rPr lang="ru-RU" smtClean="0"/>
              <a:pPr/>
              <a:t>‹#›</a:t>
            </a:fld>
            <a:endParaRPr lang="ru-RU"/>
          </a:p>
        </p:txBody>
      </p:sp>
    </p:spTree>
    <p:extLst>
      <p:ext uri="{BB962C8B-B14F-4D97-AF65-F5344CB8AC3E}">
        <p14:creationId xmlns="" xmlns:p14="http://schemas.microsoft.com/office/powerpoint/2010/main" val="40950217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595E10F-2F03-4536-8412-AA8B981308FB}" type="datetimeFigureOut">
              <a:rPr lang="ru-RU" smtClean="0"/>
              <a:pPr/>
              <a:t>24.04.2020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F4F651C-C699-408B-8A7B-8B4DF1A652D5}" type="slidenum">
              <a:rPr lang="ru-RU" smtClean="0"/>
              <a:pPr/>
              <a:t>‹#›</a:t>
            </a:fld>
            <a:endParaRPr lang="ru-RU"/>
          </a:p>
        </p:txBody>
      </p:sp>
    </p:spTree>
    <p:extLst>
      <p:ext uri="{BB962C8B-B14F-4D97-AF65-F5344CB8AC3E}">
        <p14:creationId xmlns="" xmlns:p14="http://schemas.microsoft.com/office/powerpoint/2010/main" val="22012130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1735" y="5875867"/>
            <a:ext cx="5829300" cy="1816100"/>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2595E10F-2F03-4536-8412-AA8B981308FB}" type="datetimeFigureOut">
              <a:rPr lang="ru-RU" smtClean="0"/>
              <a:pPr/>
              <a:t>24.04.2020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F4F651C-C699-408B-8A7B-8B4DF1A652D5}" type="slidenum">
              <a:rPr lang="ru-RU" smtClean="0"/>
              <a:pPr/>
              <a:t>‹#›</a:t>
            </a:fld>
            <a:endParaRPr lang="ru-RU"/>
          </a:p>
        </p:txBody>
      </p:sp>
    </p:spTree>
    <p:extLst>
      <p:ext uri="{BB962C8B-B14F-4D97-AF65-F5344CB8AC3E}">
        <p14:creationId xmlns="" xmlns:p14="http://schemas.microsoft.com/office/powerpoint/2010/main" val="36380125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257175"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2628900"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2595E10F-2F03-4536-8412-AA8B981308FB}" type="datetimeFigureOut">
              <a:rPr lang="ru-RU" smtClean="0"/>
              <a:pPr/>
              <a:t>24.04.2020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F4F651C-C699-408B-8A7B-8B4DF1A652D5}" type="slidenum">
              <a:rPr lang="ru-RU" smtClean="0"/>
              <a:pPr/>
              <a:t>‹#›</a:t>
            </a:fld>
            <a:endParaRPr lang="ru-RU"/>
          </a:p>
        </p:txBody>
      </p:sp>
    </p:spTree>
    <p:extLst>
      <p:ext uri="{BB962C8B-B14F-4D97-AF65-F5344CB8AC3E}">
        <p14:creationId xmlns="" xmlns:p14="http://schemas.microsoft.com/office/powerpoint/2010/main" val="31589321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6184"/>
            <a:ext cx="6172200" cy="1524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2595E10F-2F03-4536-8412-AA8B981308FB}" type="datetimeFigureOut">
              <a:rPr lang="ru-RU" smtClean="0"/>
              <a:pPr/>
              <a:t>24.04.2020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DF4F651C-C699-408B-8A7B-8B4DF1A652D5}" type="slidenum">
              <a:rPr lang="ru-RU" smtClean="0"/>
              <a:pPr/>
              <a:t>‹#›</a:t>
            </a:fld>
            <a:endParaRPr lang="ru-RU"/>
          </a:p>
        </p:txBody>
      </p:sp>
    </p:spTree>
    <p:extLst>
      <p:ext uri="{BB962C8B-B14F-4D97-AF65-F5344CB8AC3E}">
        <p14:creationId xmlns="" xmlns:p14="http://schemas.microsoft.com/office/powerpoint/2010/main" val="17608600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2595E10F-2F03-4536-8412-AA8B981308FB}" type="datetimeFigureOut">
              <a:rPr lang="ru-RU" smtClean="0"/>
              <a:pPr/>
              <a:t>24.04.2020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DF4F651C-C699-408B-8A7B-8B4DF1A652D5}" type="slidenum">
              <a:rPr lang="ru-RU" smtClean="0"/>
              <a:pPr/>
              <a:t>‹#›</a:t>
            </a:fld>
            <a:endParaRPr lang="ru-RU"/>
          </a:p>
        </p:txBody>
      </p:sp>
    </p:spTree>
    <p:extLst>
      <p:ext uri="{BB962C8B-B14F-4D97-AF65-F5344CB8AC3E}">
        <p14:creationId xmlns="" xmlns:p14="http://schemas.microsoft.com/office/powerpoint/2010/main" val="6188815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595E10F-2F03-4536-8412-AA8B981308FB}" type="datetimeFigureOut">
              <a:rPr lang="ru-RU" smtClean="0"/>
              <a:pPr/>
              <a:t>24.04.2020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DF4F651C-C699-408B-8A7B-8B4DF1A652D5}" type="slidenum">
              <a:rPr lang="ru-RU" smtClean="0"/>
              <a:pPr/>
              <a:t>‹#›</a:t>
            </a:fld>
            <a:endParaRPr lang="ru-RU"/>
          </a:p>
        </p:txBody>
      </p:sp>
    </p:spTree>
    <p:extLst>
      <p:ext uri="{BB962C8B-B14F-4D97-AF65-F5344CB8AC3E}">
        <p14:creationId xmlns="" xmlns:p14="http://schemas.microsoft.com/office/powerpoint/2010/main" val="24881862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4067"/>
            <a:ext cx="2256235" cy="154940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2595E10F-2F03-4536-8412-AA8B981308FB}" type="datetimeFigureOut">
              <a:rPr lang="ru-RU" smtClean="0"/>
              <a:pPr/>
              <a:t>24.04.2020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F4F651C-C699-408B-8A7B-8B4DF1A652D5}" type="slidenum">
              <a:rPr lang="ru-RU" smtClean="0"/>
              <a:pPr/>
              <a:t>‹#›</a:t>
            </a:fld>
            <a:endParaRPr lang="ru-RU"/>
          </a:p>
        </p:txBody>
      </p:sp>
    </p:spTree>
    <p:extLst>
      <p:ext uri="{BB962C8B-B14F-4D97-AF65-F5344CB8AC3E}">
        <p14:creationId xmlns="" xmlns:p14="http://schemas.microsoft.com/office/powerpoint/2010/main" val="1603543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44216" y="6400800"/>
            <a:ext cx="4114800" cy="755651"/>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2595E10F-2F03-4536-8412-AA8B981308FB}" type="datetimeFigureOut">
              <a:rPr lang="ru-RU" smtClean="0"/>
              <a:pPr/>
              <a:t>24.04.2020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F4F651C-C699-408B-8A7B-8B4DF1A652D5}" type="slidenum">
              <a:rPr lang="ru-RU" smtClean="0"/>
              <a:pPr/>
              <a:t>‹#›</a:t>
            </a:fld>
            <a:endParaRPr lang="ru-RU"/>
          </a:p>
        </p:txBody>
      </p:sp>
    </p:spTree>
    <p:extLst>
      <p:ext uri="{BB962C8B-B14F-4D97-AF65-F5344CB8AC3E}">
        <p14:creationId xmlns="" xmlns:p14="http://schemas.microsoft.com/office/powerpoint/2010/main" val="2958505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2595E10F-2F03-4536-8412-AA8B981308FB}" type="datetimeFigureOut">
              <a:rPr lang="ru-RU" smtClean="0"/>
              <a:pPr/>
              <a:t>24.04.2020</a:t>
            </a:fld>
            <a:endParaRPr lang="ru-RU"/>
          </a:p>
        </p:txBody>
      </p:sp>
      <p:sp>
        <p:nvSpPr>
          <p:cNvPr id="5" name="Нижний колонтитул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DF4F651C-C699-408B-8A7B-8B4DF1A652D5}" type="slidenum">
              <a:rPr lang="ru-RU" smtClean="0"/>
              <a:pPr/>
              <a:t>‹#›</a:t>
            </a:fld>
            <a:endParaRPr lang="ru-RU"/>
          </a:p>
        </p:txBody>
      </p:sp>
    </p:spTree>
    <p:extLst>
      <p:ext uri="{BB962C8B-B14F-4D97-AF65-F5344CB8AC3E}">
        <p14:creationId xmlns="" xmlns:p14="http://schemas.microsoft.com/office/powerpoint/2010/main" val="1485325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 Id="rId9" Type="http://schemas.openxmlformats.org/officeDocument/2006/relationships/image" Target="../media/image14.jpeg"/></Relationships>
</file>

<file path=ppt/slides/_rels/slide4.xml.rels><?xml version="1.0" encoding="UTF-8" standalone="yes"?>
<Relationships xmlns="http://schemas.openxmlformats.org/package/2006/relationships"><Relationship Id="rId3" Type="http://schemas.openxmlformats.org/officeDocument/2006/relationships/hyperlink" Target="https://4ege.ru/russkiy/57167-ege-2019-gotovimsya-k-sochineniyu-v-novom-formate.html" TargetMode="External"/><Relationship Id="rId7" Type="http://schemas.openxmlformats.org/officeDocument/2006/relationships/image" Target="../media/image17.png"/><Relationship Id="rId2" Type="http://schemas.openxmlformats.org/officeDocument/2006/relationships/hyperlink" Target="https://rustutors.ru/" TargetMode="External"/><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hyperlink" Target="https://ege.sdamgia.ru/"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Svetlana\Desktop\С рабочего стола\МОИ документы\эмбл.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76672" y="217847"/>
            <a:ext cx="1368152" cy="1306050"/>
          </a:xfrm>
          <a:prstGeom prst="rect">
            <a:avLst/>
          </a:prstGeom>
          <a:noFill/>
          <a:extLst>
            <a:ext uri="{909E8E84-426E-40DD-AFC4-6F175D3DCCD1}">
              <a14:hiddenFill xmlns="" xmlns:a14="http://schemas.microsoft.com/office/drawing/2010/main">
                <a:solidFill>
                  <a:srgbClr val="FFFFFF"/>
                </a:solidFill>
              </a14:hiddenFill>
            </a:ext>
          </a:extLst>
        </p:spPr>
      </p:pic>
      <p:pic>
        <p:nvPicPr>
          <p:cNvPr id="5"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5367847" y="131351"/>
            <a:ext cx="1146761" cy="124234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6" name="Заголовок 1"/>
          <p:cNvSpPr>
            <a:spLocks noGrp="1"/>
          </p:cNvSpPr>
          <p:nvPr>
            <p:ph type="ctrTitle"/>
          </p:nvPr>
        </p:nvSpPr>
        <p:spPr>
          <a:xfrm>
            <a:off x="1844824" y="131351"/>
            <a:ext cx="3168352" cy="534675"/>
          </a:xfrm>
        </p:spPr>
        <p:txBody>
          <a:bodyPr>
            <a:normAutofit/>
          </a:bodyPr>
          <a:lstStyle/>
          <a:p>
            <a:r>
              <a:rPr lang="ru-RU" sz="2800" dirty="0" smtClean="0"/>
              <a:t>    Школьная газета</a:t>
            </a:r>
            <a:endParaRPr lang="ru-RU" sz="2800" dirty="0"/>
          </a:p>
        </p:txBody>
      </p:sp>
      <p:sp>
        <p:nvSpPr>
          <p:cNvPr id="7" name="Подзаголовок 2"/>
          <p:cNvSpPr>
            <a:spLocks noGrp="1"/>
          </p:cNvSpPr>
          <p:nvPr>
            <p:ph type="subTitle" idx="1"/>
          </p:nvPr>
        </p:nvSpPr>
        <p:spPr>
          <a:xfrm>
            <a:off x="1834682" y="611560"/>
            <a:ext cx="3744416" cy="912337"/>
          </a:xfrm>
        </p:spPr>
        <p:txBody>
          <a:bodyPr anchor="ctr">
            <a:noAutofit/>
          </a:bodyPr>
          <a:lstStyle/>
          <a:p>
            <a:r>
              <a:rPr lang="ru-RU" dirty="0" smtClean="0">
                <a:solidFill>
                  <a:srgbClr val="FF0000"/>
                </a:solidFill>
              </a:rPr>
              <a:t>Переменка № </a:t>
            </a:r>
            <a:r>
              <a:rPr lang="ru-RU" dirty="0">
                <a:solidFill>
                  <a:srgbClr val="FF0000"/>
                </a:solidFill>
              </a:rPr>
              <a:t>3</a:t>
            </a:r>
            <a:endParaRPr lang="ru-RU" dirty="0" smtClean="0">
              <a:solidFill>
                <a:srgbClr val="FF0000"/>
              </a:solidFill>
            </a:endParaRPr>
          </a:p>
          <a:p>
            <a:r>
              <a:rPr lang="ru-RU" sz="2800" dirty="0">
                <a:solidFill>
                  <a:srgbClr val="FF0000"/>
                </a:solidFill>
              </a:rPr>
              <a:t>я</a:t>
            </a:r>
            <a:r>
              <a:rPr lang="ru-RU" sz="2800" dirty="0" smtClean="0">
                <a:solidFill>
                  <a:srgbClr val="FF0000"/>
                </a:solidFill>
              </a:rPr>
              <a:t>нварь-март, 2020 год</a:t>
            </a:r>
            <a:endParaRPr lang="ru-RU" sz="2800" dirty="0">
              <a:solidFill>
                <a:srgbClr val="FF0000"/>
              </a:solidFill>
            </a:endParaRPr>
          </a:p>
        </p:txBody>
      </p:sp>
      <p:pic>
        <p:nvPicPr>
          <p:cNvPr id="1026" name="Picture 2" descr="C:\Users\светлана\Desktop\День Здоровья-202\20200111_101550.jpg"/>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116632" y="1763688"/>
            <a:ext cx="1409717" cy="1057288"/>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extBox 1"/>
          <p:cNvSpPr txBox="1"/>
          <p:nvPr/>
        </p:nvSpPr>
        <p:spPr>
          <a:xfrm>
            <a:off x="1526349" y="1523896"/>
            <a:ext cx="5143011" cy="2862322"/>
          </a:xfrm>
          <a:prstGeom prst="rect">
            <a:avLst/>
          </a:prstGeom>
          <a:noFill/>
        </p:spPr>
        <p:txBody>
          <a:bodyPr wrap="square" rtlCol="0">
            <a:spAutoFit/>
          </a:bodyPr>
          <a:lstStyle/>
          <a:p>
            <a:pPr algn="ctr"/>
            <a:r>
              <a:rPr lang="ru-RU" b="1" dirty="0" smtClean="0">
                <a:solidFill>
                  <a:srgbClr val="002060"/>
                </a:solidFill>
              </a:rPr>
              <a:t>День Здоровья – 2020</a:t>
            </a:r>
          </a:p>
          <a:p>
            <a:pPr algn="just"/>
            <a:r>
              <a:rPr lang="ru-RU" sz="1200" dirty="0"/>
              <a:t>В целях формирования здорового образа жизни, воспитания интереса к участию в спортивно – массовых мероприятиях, в целях укрепления уверенности детей в своих силах и знаниях, воспитания любви к спорту 11 января в  МБОУ «СОШ </a:t>
            </a:r>
            <a:r>
              <a:rPr lang="ru-RU" sz="1200" dirty="0" err="1"/>
              <a:t>им.П.Е.Воробьева</a:t>
            </a:r>
            <a:r>
              <a:rPr lang="ru-RU" sz="1200" dirty="0"/>
              <a:t> с. Нижняя Русь» проводился День Здоровья.</a:t>
            </a:r>
          </a:p>
          <a:p>
            <a:pPr algn="just"/>
            <a:r>
              <a:rPr lang="ru-RU" sz="1200" dirty="0"/>
              <a:t>В этот день школа будто оживает, ведь задействованы и учащиеся и педагоги. Для детей младшего звена  были организованы подвижные игры на улице и катание с горки. А старшеклассники катались на лыжах и коньках.</a:t>
            </a:r>
          </a:p>
          <a:p>
            <a:pPr algn="just"/>
            <a:r>
              <a:rPr lang="ru-RU" sz="1200" dirty="0"/>
              <a:t>Так же в школе проводились классные часы по здоровому образу жизни. </a:t>
            </a:r>
          </a:p>
          <a:p>
            <a:pPr algn="just"/>
            <a:r>
              <a:rPr lang="ru-RU" sz="1200" dirty="0"/>
              <a:t>День здоровья прошёл очень организовано. Он  подарил всем заряд бодрости, хорошее настроение и оставил яркие впечатления</a:t>
            </a:r>
            <a:r>
              <a:rPr lang="ru-RU" sz="1200" dirty="0" smtClean="0"/>
              <a:t>!</a:t>
            </a:r>
            <a:endParaRPr lang="ru-RU" dirty="0"/>
          </a:p>
          <a:p>
            <a:endParaRPr lang="ru-RU" dirty="0"/>
          </a:p>
        </p:txBody>
      </p:sp>
      <p:pic>
        <p:nvPicPr>
          <p:cNvPr id="1027" name="Picture 3" descr="C:\Users\светлана\Desktop\День Здоровья-202\20200111_111147.jpg"/>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116632" y="2987825"/>
            <a:ext cx="1409717" cy="936104"/>
          </a:xfrm>
          <a:prstGeom prst="rect">
            <a:avLst/>
          </a:prstGeom>
          <a:noFill/>
          <a:extLst>
            <a:ext uri="{909E8E84-426E-40DD-AFC4-6F175D3DCCD1}">
              <a14:hiddenFill xmlns="" xmlns:a14="http://schemas.microsoft.com/office/drawing/2010/main">
                <a:solidFill>
                  <a:srgbClr val="FFFFFF"/>
                </a:solidFill>
              </a14:hiddenFill>
            </a:ext>
          </a:extLst>
        </p:spPr>
      </p:pic>
      <p:sp>
        <p:nvSpPr>
          <p:cNvPr id="3" name="TextBox 2"/>
          <p:cNvSpPr txBox="1"/>
          <p:nvPr/>
        </p:nvSpPr>
        <p:spPr>
          <a:xfrm>
            <a:off x="116632" y="4139952"/>
            <a:ext cx="6552728" cy="3354765"/>
          </a:xfrm>
          <a:prstGeom prst="rect">
            <a:avLst/>
          </a:prstGeom>
          <a:noFill/>
        </p:spPr>
        <p:txBody>
          <a:bodyPr wrap="square" rtlCol="0">
            <a:spAutoFit/>
          </a:bodyPr>
          <a:lstStyle/>
          <a:p>
            <a:pPr algn="ctr"/>
            <a:r>
              <a:rPr lang="ru-RU" b="1" dirty="0" smtClean="0">
                <a:solidFill>
                  <a:srgbClr val="FF0000"/>
                </a:solidFill>
              </a:rPr>
              <a:t>Военно-патриотический месячник</a:t>
            </a:r>
          </a:p>
          <a:p>
            <a:pPr algn="just"/>
            <a:r>
              <a:rPr lang="ru-RU" dirty="0"/>
              <a:t> </a:t>
            </a:r>
            <a:r>
              <a:rPr lang="ru-RU" dirty="0" smtClean="0"/>
              <a:t> </a:t>
            </a:r>
            <a:r>
              <a:rPr lang="ru-RU" sz="1400" dirty="0" smtClean="0"/>
              <a:t>1 февраля 2020 </a:t>
            </a:r>
            <a:r>
              <a:rPr lang="ru-RU" sz="1400" dirty="0"/>
              <a:t>года по </a:t>
            </a:r>
            <a:r>
              <a:rPr lang="ru-RU" sz="1400" dirty="0" smtClean="0"/>
              <a:t>школе </a:t>
            </a:r>
            <a:r>
              <a:rPr lang="ru-RU" sz="1400" dirty="0"/>
              <a:t>стартовал месячник оборонно-массовой и военно-патриотической работы. В актовом зале  </a:t>
            </a:r>
            <a:r>
              <a:rPr lang="ru-RU" sz="1400" dirty="0" smtClean="0"/>
              <a:t>школы </a:t>
            </a:r>
            <a:r>
              <a:rPr lang="ru-RU" sz="1400" dirty="0"/>
              <a:t>состоялось торжественное открытие месячника патриотической работы. В течении месячника учащиеся школы принимали активное участие в различных состязаниях, конкурсах и соревнованиях согласно разработанному плану</a:t>
            </a:r>
            <a:r>
              <a:rPr lang="ru-RU" sz="1400" dirty="0" smtClean="0"/>
              <a:t>.  Были проведены КВН «А ну-ка, парни!», конкурс военно-патриотических песен, на первенство школы настольный теннис.</a:t>
            </a:r>
            <a:r>
              <a:rPr lang="ru-RU" sz="1400" dirty="0"/>
              <a:t> В завершении конкурса директор школы </a:t>
            </a:r>
            <a:r>
              <a:rPr lang="ru-RU" sz="1400" dirty="0" err="1" smtClean="0"/>
              <a:t>Гайнутдинов</a:t>
            </a:r>
            <a:r>
              <a:rPr lang="ru-RU" sz="1400" dirty="0" smtClean="0"/>
              <a:t> И.З. поздравил всех </a:t>
            </a:r>
            <a:r>
              <a:rPr lang="ru-RU" sz="1400" dirty="0"/>
              <a:t>присутствующих мужчин и юношей с наступающим Днем защитника Отечества,  все команды были награждены грамотами, а так же  грамоты были вручены самым активным учащимся за участие в мероприятиях в рамках месячника патриотической работы.   </a:t>
            </a:r>
          </a:p>
          <a:p>
            <a:endParaRPr lang="ru-RU" dirty="0"/>
          </a:p>
          <a:p>
            <a:endParaRPr lang="ru-RU" dirty="0"/>
          </a:p>
        </p:txBody>
      </p:sp>
      <p:sp>
        <p:nvSpPr>
          <p:cNvPr id="9" name="TextBox 8"/>
          <p:cNvSpPr txBox="1"/>
          <p:nvPr/>
        </p:nvSpPr>
        <p:spPr>
          <a:xfrm>
            <a:off x="234482" y="6732240"/>
            <a:ext cx="6408712" cy="2862322"/>
          </a:xfrm>
          <a:prstGeom prst="rect">
            <a:avLst/>
          </a:prstGeom>
          <a:noFill/>
        </p:spPr>
        <p:txBody>
          <a:bodyPr wrap="square" rtlCol="0">
            <a:spAutoFit/>
          </a:bodyPr>
          <a:lstStyle/>
          <a:p>
            <a:pPr algn="ctr"/>
            <a:r>
              <a:rPr lang="tt-RU" dirty="0">
                <a:solidFill>
                  <a:srgbClr val="FF0000"/>
                </a:solidFill>
              </a:rPr>
              <a:t>Туган тел көне</a:t>
            </a:r>
            <a:endParaRPr lang="ru-RU" dirty="0">
              <a:solidFill>
                <a:srgbClr val="FF0000"/>
              </a:solidFill>
            </a:endParaRPr>
          </a:p>
          <a:p>
            <a:pPr algn="just"/>
            <a:r>
              <a:rPr lang="tt-RU" sz="1200" dirty="0"/>
              <a:t>      </a:t>
            </a:r>
            <a:r>
              <a:rPr lang="ru-RU" sz="1200" dirty="0"/>
              <a:t>21 февраль – </a:t>
            </a:r>
            <a:r>
              <a:rPr lang="ru-RU" sz="1200" dirty="0" err="1"/>
              <a:t>Халыкара</a:t>
            </a:r>
            <a:r>
              <a:rPr lang="ru-RU" sz="1200" dirty="0"/>
              <a:t> </a:t>
            </a:r>
            <a:r>
              <a:rPr lang="ru-RU" sz="1200" dirty="0" err="1"/>
              <a:t>туган</a:t>
            </a:r>
            <a:r>
              <a:rPr lang="ru-RU" sz="1200" dirty="0"/>
              <a:t> тел </a:t>
            </a:r>
            <a:r>
              <a:rPr lang="ru-RU" sz="1200" dirty="0" err="1"/>
              <a:t>көне</a:t>
            </a:r>
            <a:r>
              <a:rPr lang="ru-RU" sz="1200" dirty="0"/>
              <a:t>. </a:t>
            </a:r>
            <a:r>
              <a:rPr lang="ru-RU" sz="1200" dirty="0" err="1"/>
              <a:t>Һәр</a:t>
            </a:r>
            <a:r>
              <a:rPr lang="ru-RU" sz="1200" dirty="0"/>
              <a:t> </a:t>
            </a:r>
            <a:r>
              <a:rPr lang="ru-RU" sz="1200" dirty="0" err="1"/>
              <a:t>халыкның</a:t>
            </a:r>
            <a:r>
              <a:rPr lang="ru-RU" sz="1200" dirty="0"/>
              <a:t> – </a:t>
            </a:r>
            <a:r>
              <a:rPr lang="ru-RU" sz="1200" dirty="0" err="1"/>
              <a:t>үз</a:t>
            </a:r>
            <a:r>
              <a:rPr lang="ru-RU" sz="1200" dirty="0"/>
              <a:t> </a:t>
            </a:r>
            <a:r>
              <a:rPr lang="ru-RU" sz="1200" dirty="0" err="1"/>
              <a:t>тарихы</a:t>
            </a:r>
            <a:r>
              <a:rPr lang="ru-RU" sz="1200" dirty="0"/>
              <a:t>, </a:t>
            </a:r>
            <a:r>
              <a:rPr lang="ru-RU" sz="1200" dirty="0" err="1"/>
              <a:t>үз</a:t>
            </a:r>
            <a:r>
              <a:rPr lang="ru-RU" sz="1200" dirty="0"/>
              <a:t> </a:t>
            </a:r>
            <a:r>
              <a:rPr lang="ru-RU" sz="1200" dirty="0" err="1"/>
              <a:t>гореф-гадәтләре</a:t>
            </a:r>
            <a:r>
              <a:rPr lang="ru-RU" sz="1200" dirty="0"/>
              <a:t>, </a:t>
            </a:r>
            <a:r>
              <a:rPr lang="ru-RU" sz="1200" dirty="0" err="1"/>
              <a:t>үз</a:t>
            </a:r>
            <a:r>
              <a:rPr lang="ru-RU" sz="1200" dirty="0"/>
              <a:t> теле. </a:t>
            </a:r>
            <a:r>
              <a:rPr lang="ru-RU" sz="1200" dirty="0" err="1"/>
              <a:t>Һәркемгә</a:t>
            </a:r>
            <a:r>
              <a:rPr lang="ru-RU" sz="1200" dirty="0"/>
              <a:t> </a:t>
            </a:r>
            <a:r>
              <a:rPr lang="ru-RU" sz="1200" dirty="0" err="1"/>
              <a:t>туган</a:t>
            </a:r>
            <a:r>
              <a:rPr lang="ru-RU" sz="1200" dirty="0"/>
              <a:t> </a:t>
            </a:r>
            <a:r>
              <a:rPr lang="ru-RU" sz="1200" dirty="0" err="1"/>
              <a:t>телен</a:t>
            </a:r>
            <a:r>
              <a:rPr lang="ru-RU" sz="1200" dirty="0"/>
              <a:t> </a:t>
            </a:r>
            <a:r>
              <a:rPr lang="ru-RU" sz="1200" dirty="0" err="1"/>
              <a:t>саклау</a:t>
            </a:r>
            <a:r>
              <a:rPr lang="ru-RU" sz="1200" dirty="0"/>
              <a:t>, </a:t>
            </a:r>
            <a:r>
              <a:rPr lang="ru-RU" sz="1200" dirty="0" err="1"/>
              <a:t>аны</a:t>
            </a:r>
            <a:r>
              <a:rPr lang="ru-RU" sz="1200" dirty="0"/>
              <a:t> </a:t>
            </a:r>
            <a:r>
              <a:rPr lang="ru-RU" sz="1200" dirty="0" err="1"/>
              <a:t>киләчәк</a:t>
            </a:r>
            <a:r>
              <a:rPr lang="ru-RU" sz="1200" dirty="0"/>
              <a:t> </a:t>
            </a:r>
            <a:r>
              <a:rPr lang="ru-RU" sz="1200" dirty="0" err="1"/>
              <a:t>буынга</a:t>
            </a:r>
            <a:r>
              <a:rPr lang="ru-RU" sz="1200" dirty="0"/>
              <a:t> </a:t>
            </a:r>
            <a:r>
              <a:rPr lang="ru-RU" sz="1200" dirty="0" err="1"/>
              <a:t>исән-имин</a:t>
            </a:r>
            <a:r>
              <a:rPr lang="ru-RU" sz="1200" dirty="0"/>
              <a:t> </a:t>
            </a:r>
            <a:r>
              <a:rPr lang="ru-RU" sz="1200" dirty="0" err="1"/>
              <a:t>җиткерү</a:t>
            </a:r>
            <a:r>
              <a:rPr lang="ru-RU" sz="1200" dirty="0"/>
              <a:t> </a:t>
            </a:r>
            <a:r>
              <a:rPr lang="ru-RU" sz="1200" dirty="0" err="1"/>
              <a:t>максаты</a:t>
            </a:r>
            <a:r>
              <a:rPr lang="ru-RU" sz="1200" dirty="0"/>
              <a:t> </a:t>
            </a:r>
            <a:r>
              <a:rPr lang="ru-RU" sz="1200" dirty="0" err="1"/>
              <a:t>мөһим</a:t>
            </a:r>
            <a:r>
              <a:rPr lang="ru-RU" sz="1200" dirty="0"/>
              <a:t> </a:t>
            </a:r>
            <a:r>
              <a:rPr lang="ru-RU" sz="1200" dirty="0" err="1"/>
              <a:t>булырга</a:t>
            </a:r>
            <a:r>
              <a:rPr lang="ru-RU" sz="1200" dirty="0"/>
              <a:t> </a:t>
            </a:r>
            <a:r>
              <a:rPr lang="ru-RU" sz="1200" dirty="0" err="1"/>
              <a:t>тиеш</a:t>
            </a:r>
            <a:r>
              <a:rPr lang="ru-RU" sz="1200" dirty="0"/>
              <a:t>.</a:t>
            </a:r>
          </a:p>
          <a:p>
            <a:pPr algn="just"/>
            <a:r>
              <a:rPr lang="tt-RU" sz="1200" dirty="0"/>
              <a:t>     Безнең мәктәптә дә әлеге бәйрәм ел саен зурлап билгеләп үтелә. Быел да укучылар, укытучылар катнашында “Тел күрке – сүз” дип аталган кичә үткәрелде. Укучылар төрле кызыклы сорауларга, табышмакларга җавап бирделәр, мәкальләрнең дәвамын әйтеп бетерделәр, шигырьләр сөйләделәр. Бәйрәм җыр, бию белән үрелеп барды, бик җанлы һәм эчтәлекле булды.  Ахырдан барыбыз бергә “Туган тел” җырын башкардык.</a:t>
            </a:r>
            <a:endParaRPr lang="ru-RU" sz="1200" dirty="0"/>
          </a:p>
          <a:p>
            <a:pPr algn="just"/>
            <a:r>
              <a:rPr lang="tt-RU" sz="1200" dirty="0"/>
              <a:t>     Татар теле – иң матур тел, иң нечкә, ягымлы, йомшак, татлы һәм туган тел! </a:t>
            </a:r>
            <a:r>
              <a:rPr lang="tt-RU" sz="1200" dirty="0" smtClean="0"/>
              <a:t> </a:t>
            </a:r>
            <a:r>
              <a:rPr lang="tt-RU" sz="1200" dirty="0"/>
              <a:t>Безнең буыннар да саф, чиста, бөек татар телендә горурланып сөйләшсеннәр иде!</a:t>
            </a:r>
            <a:endParaRPr lang="ru-RU" sz="1200" dirty="0"/>
          </a:p>
          <a:p>
            <a:pPr algn="just"/>
            <a:r>
              <a:rPr lang="tt-RU" sz="1200" dirty="0"/>
              <a:t> </a:t>
            </a:r>
            <a:endParaRPr lang="ru-RU" sz="1200" dirty="0"/>
          </a:p>
          <a:p>
            <a:pPr algn="just"/>
            <a:r>
              <a:rPr lang="tt-RU" sz="1200" dirty="0"/>
              <a:t> </a:t>
            </a:r>
            <a:endParaRPr lang="ru-RU" sz="1200" dirty="0"/>
          </a:p>
          <a:p>
            <a:r>
              <a:rPr lang="tt-RU" dirty="0"/>
              <a:t> </a:t>
            </a:r>
            <a:endParaRPr lang="ru-RU" dirty="0"/>
          </a:p>
        </p:txBody>
      </p:sp>
    </p:spTree>
    <p:extLst>
      <p:ext uri="{BB962C8B-B14F-4D97-AF65-F5344CB8AC3E}">
        <p14:creationId xmlns="" xmlns:p14="http://schemas.microsoft.com/office/powerpoint/2010/main" val="260151846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88640" y="251520"/>
            <a:ext cx="2113433" cy="1585075"/>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2" name="TextBox 1"/>
          <p:cNvSpPr txBox="1"/>
          <p:nvPr/>
        </p:nvSpPr>
        <p:spPr>
          <a:xfrm>
            <a:off x="2302074" y="251520"/>
            <a:ext cx="4367286" cy="1661993"/>
          </a:xfrm>
          <a:prstGeom prst="rect">
            <a:avLst/>
          </a:prstGeom>
          <a:noFill/>
        </p:spPr>
        <p:txBody>
          <a:bodyPr wrap="square" rtlCol="0">
            <a:spAutoFit/>
          </a:bodyPr>
          <a:lstStyle/>
          <a:p>
            <a:pPr algn="ctr"/>
            <a:r>
              <a:rPr lang="ru-RU" dirty="0" smtClean="0">
                <a:solidFill>
                  <a:srgbClr val="FF0000"/>
                </a:solidFill>
              </a:rPr>
              <a:t>Про олимпиаду</a:t>
            </a:r>
          </a:p>
          <a:p>
            <a:pPr algn="just"/>
            <a:r>
              <a:rPr lang="ru-RU" sz="1400" dirty="0"/>
              <a:t>11 марта 2020 года в школе провели именную олимпиаду по удмуртскому языку и литературе имени </a:t>
            </a:r>
            <a:r>
              <a:rPr lang="ru-RU" sz="1400" dirty="0" err="1"/>
              <a:t>А.Жомбина</a:t>
            </a:r>
            <a:r>
              <a:rPr lang="ru-RU" sz="1400" dirty="0"/>
              <a:t>.</a:t>
            </a:r>
          </a:p>
          <a:p>
            <a:pPr algn="just"/>
            <a:r>
              <a:rPr lang="ru-RU" sz="1400" dirty="0"/>
              <a:t>В мероприятии приняли участие  учащиеся 3-11 классов из шести удмуртских школ нашего района.</a:t>
            </a:r>
          </a:p>
          <a:p>
            <a:pPr algn="just"/>
            <a:r>
              <a:rPr lang="ru-RU" sz="1400" dirty="0" smtClean="0"/>
              <a:t>   Участникам  </a:t>
            </a:r>
            <a:r>
              <a:rPr lang="ru-RU" sz="1400" dirty="0"/>
              <a:t>были подготовлены </a:t>
            </a:r>
            <a:r>
              <a:rPr lang="ru-RU" sz="1400" dirty="0" smtClean="0"/>
              <a:t>разнообразные</a:t>
            </a:r>
            <a:endParaRPr lang="ru-RU" dirty="0"/>
          </a:p>
        </p:txBody>
      </p:sp>
      <p:sp>
        <p:nvSpPr>
          <p:cNvPr id="3" name="TextBox 2"/>
          <p:cNvSpPr txBox="1"/>
          <p:nvPr/>
        </p:nvSpPr>
        <p:spPr>
          <a:xfrm>
            <a:off x="188640" y="1893837"/>
            <a:ext cx="6480720" cy="523220"/>
          </a:xfrm>
          <a:prstGeom prst="rect">
            <a:avLst/>
          </a:prstGeom>
          <a:noFill/>
        </p:spPr>
        <p:txBody>
          <a:bodyPr wrap="square" rtlCol="0">
            <a:spAutoFit/>
          </a:bodyPr>
          <a:lstStyle/>
          <a:p>
            <a:pPr algn="just"/>
            <a:r>
              <a:rPr lang="ru-RU" sz="1400" dirty="0"/>
              <a:t>задания, отличающиеся по сложности. Предложенные задания позволили оценить теоретические знания обучающихся и практические навыки.</a:t>
            </a:r>
          </a:p>
        </p:txBody>
      </p:sp>
      <p:pic>
        <p:nvPicPr>
          <p:cNvPr id="4"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88640" y="2417057"/>
            <a:ext cx="1721129" cy="1290847"/>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188640" y="3718452"/>
            <a:ext cx="1709176" cy="128188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5" name="TextBox 4"/>
          <p:cNvSpPr txBox="1"/>
          <p:nvPr/>
        </p:nvSpPr>
        <p:spPr>
          <a:xfrm>
            <a:off x="1909769" y="2387354"/>
            <a:ext cx="4759591" cy="2739211"/>
          </a:xfrm>
          <a:prstGeom prst="rect">
            <a:avLst/>
          </a:prstGeom>
          <a:noFill/>
        </p:spPr>
        <p:txBody>
          <a:bodyPr wrap="square" rtlCol="0">
            <a:spAutoFit/>
          </a:bodyPr>
          <a:lstStyle/>
          <a:p>
            <a:pPr algn="ctr"/>
            <a:r>
              <a:rPr lang="ru-RU" dirty="0" smtClean="0">
                <a:solidFill>
                  <a:srgbClr val="FF0000"/>
                </a:solidFill>
              </a:rPr>
              <a:t>Женский день 8 Марта!</a:t>
            </a:r>
          </a:p>
          <a:p>
            <a:pPr algn="just"/>
            <a:r>
              <a:rPr lang="ru-RU" sz="1400" dirty="0" smtClean="0"/>
              <a:t>      Весна! Просыпается природа, самое время поздравить милых женщин с 8 Марта. В канун весеннего праздника повсюду проходят торжественные мероприятия в честь женщин. Прошли они и в нашей школе.  К этому празднику ученики приготовили танцы, песни, миниатюры из школьной жизни. Пригласили мам, бабушек.  </a:t>
            </a:r>
          </a:p>
          <a:p>
            <a:pPr algn="just"/>
            <a:r>
              <a:rPr lang="ru-RU" sz="1400" dirty="0"/>
              <a:t> </a:t>
            </a:r>
            <a:r>
              <a:rPr lang="ru-RU" sz="1400" dirty="0" smtClean="0"/>
              <a:t>    Наши труды не остались даром, мамы и бабушки, которые посетили наше мероприятие, остались очень довольны. В конце мероприятия обучающиеся подарили своим близким подарки, которые были сделаны своими руками. </a:t>
            </a:r>
            <a:endParaRPr lang="ru-RU" sz="1400" dirty="0"/>
          </a:p>
        </p:txBody>
      </p:sp>
      <p:sp>
        <p:nvSpPr>
          <p:cNvPr id="6" name="TextBox 5"/>
          <p:cNvSpPr txBox="1"/>
          <p:nvPr/>
        </p:nvSpPr>
        <p:spPr>
          <a:xfrm>
            <a:off x="188640" y="5126564"/>
            <a:ext cx="6480720" cy="3447098"/>
          </a:xfrm>
          <a:prstGeom prst="rect">
            <a:avLst/>
          </a:prstGeom>
          <a:noFill/>
        </p:spPr>
        <p:txBody>
          <a:bodyPr wrap="square" rtlCol="0">
            <a:spAutoFit/>
          </a:bodyPr>
          <a:lstStyle/>
          <a:p>
            <a:pPr algn="ctr"/>
            <a:r>
              <a:rPr lang="ru-RU" b="1" dirty="0" smtClean="0">
                <a:solidFill>
                  <a:srgbClr val="FF0000"/>
                </a:solidFill>
              </a:rPr>
              <a:t>Встреча удмуртских школ</a:t>
            </a:r>
          </a:p>
          <a:p>
            <a:pPr algn="just"/>
            <a:r>
              <a:rPr lang="ru-RU" sz="1400" dirty="0" smtClean="0"/>
              <a:t>     5 </a:t>
            </a:r>
            <a:r>
              <a:rPr lang="ru-RU" sz="1400" dirty="0"/>
              <a:t>марта 2020 года в МБОУ «СОШ </a:t>
            </a:r>
            <a:r>
              <a:rPr lang="ru-RU" sz="1400" dirty="0" err="1"/>
              <a:t>Ошторма-Юмья</a:t>
            </a:r>
            <a:r>
              <a:rPr lang="ru-RU" sz="1400" dirty="0"/>
              <a:t>» </a:t>
            </a:r>
            <a:r>
              <a:rPr lang="ru-RU" sz="1400" dirty="0" err="1"/>
              <a:t>Кукморского</a:t>
            </a:r>
            <a:r>
              <a:rPr lang="ru-RU" sz="1400" dirty="0"/>
              <a:t> района прошла межрегиональная встреча школьников удмуртских школ. Мероприятие собрало около 60 человек из  </a:t>
            </a:r>
            <a:r>
              <a:rPr lang="ru-RU" sz="1400" dirty="0" err="1"/>
              <a:t>Кукморского</a:t>
            </a:r>
            <a:r>
              <a:rPr lang="ru-RU" sz="1400" dirty="0"/>
              <a:t> и </a:t>
            </a:r>
            <a:r>
              <a:rPr lang="ru-RU" sz="1400" dirty="0" err="1"/>
              <a:t>Балтасинского</a:t>
            </a:r>
            <a:r>
              <a:rPr lang="ru-RU" sz="1400" dirty="0"/>
              <a:t> районов. На встрече приняли участие представители Дома Дружбы народов </a:t>
            </a:r>
            <a:r>
              <a:rPr lang="ru-RU" sz="1400" dirty="0" err="1"/>
              <a:t>Кукморского</a:t>
            </a:r>
            <a:r>
              <a:rPr lang="ru-RU" sz="1400" dirty="0"/>
              <a:t> района, Казани, Ижевска. Мероприятие открыл директор школы  Виталий Геннадьевич Семёнов. Он рассказал о своей школе, об увлечениях учащихся. Продолжили выступление гости из Казани и Ижевска.  Они рассказали о проектах и дальнейших планах.</a:t>
            </a:r>
          </a:p>
          <a:p>
            <a:pPr algn="just"/>
            <a:r>
              <a:rPr lang="ru-RU" sz="1400" dirty="0"/>
              <a:t>   </a:t>
            </a:r>
            <a:r>
              <a:rPr lang="ru-RU" sz="1400" dirty="0" smtClean="0"/>
              <a:t>   Затем </a:t>
            </a:r>
            <a:r>
              <a:rPr lang="ru-RU" sz="1400" dirty="0"/>
              <a:t>слово было дано представителям каждой школы. Все учащиеся, одетые в национальные костюмы, показали художественные номера. После основной части были организованы различные мастер-классы. Учащиеся учились снимать мультфильм, танцевать, читать стихи.</a:t>
            </a:r>
          </a:p>
          <a:p>
            <a:pPr algn="just"/>
            <a:r>
              <a:rPr lang="ru-RU" sz="1400" dirty="0"/>
              <a:t>   </a:t>
            </a:r>
            <a:r>
              <a:rPr lang="ru-RU" sz="1400" dirty="0" smtClean="0"/>
              <a:t>  Данная </a:t>
            </a:r>
            <a:r>
              <a:rPr lang="ru-RU" sz="1400" dirty="0"/>
              <a:t>встреча прошла на высоком уровне. </a:t>
            </a:r>
          </a:p>
          <a:p>
            <a:pPr algn="just"/>
            <a:r>
              <a:rPr lang="ru-RU" sz="1400" dirty="0" smtClean="0"/>
              <a:t>                                                                      </a:t>
            </a:r>
            <a:r>
              <a:rPr lang="ru-RU" sz="1400" dirty="0"/>
              <a:t> </a:t>
            </a:r>
            <a:r>
              <a:rPr lang="ru-RU" sz="1400" b="1" dirty="0" smtClean="0"/>
              <a:t>Гордеева Г.И., учительница родного языка </a:t>
            </a:r>
            <a:endParaRPr lang="ru-RU" sz="1400" b="1" dirty="0"/>
          </a:p>
          <a:p>
            <a:endParaRPr lang="ru-RU" b="1" dirty="0"/>
          </a:p>
        </p:txBody>
      </p:sp>
    </p:spTree>
    <p:extLst>
      <p:ext uri="{BB962C8B-B14F-4D97-AF65-F5344CB8AC3E}">
        <p14:creationId xmlns="" xmlns:p14="http://schemas.microsoft.com/office/powerpoint/2010/main" val="3959401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светлана\Desktop\фото-2020\20200227_093831.jpg"/>
          <p:cNvPicPr>
            <a:picLocks noChangeAspect="1" noChangeArrowheads="1"/>
          </p:cNvPicPr>
          <p:nvPr/>
        </p:nvPicPr>
        <p:blipFill>
          <a:blip r:embed="rId3" cstate="print"/>
          <a:srcRect/>
          <a:stretch>
            <a:fillRect/>
          </a:stretch>
        </p:blipFill>
        <p:spPr bwMode="auto">
          <a:xfrm>
            <a:off x="260648" y="251520"/>
            <a:ext cx="1700808" cy="1275606"/>
          </a:xfrm>
          <a:prstGeom prst="rect">
            <a:avLst/>
          </a:prstGeom>
          <a:noFill/>
        </p:spPr>
      </p:pic>
      <p:sp>
        <p:nvSpPr>
          <p:cNvPr id="3" name="TextBox 2"/>
          <p:cNvSpPr txBox="1"/>
          <p:nvPr/>
        </p:nvSpPr>
        <p:spPr>
          <a:xfrm>
            <a:off x="1988840" y="251520"/>
            <a:ext cx="4608512" cy="2092881"/>
          </a:xfrm>
          <a:prstGeom prst="rect">
            <a:avLst/>
          </a:prstGeom>
          <a:noFill/>
        </p:spPr>
        <p:txBody>
          <a:bodyPr wrap="square" rtlCol="0">
            <a:spAutoFit/>
          </a:bodyPr>
          <a:lstStyle/>
          <a:p>
            <a:pPr algn="ctr"/>
            <a:r>
              <a:rPr lang="ru-RU" b="1" dirty="0" smtClean="0">
                <a:solidFill>
                  <a:srgbClr val="FF0000"/>
                </a:solidFill>
              </a:rPr>
              <a:t>Спартакиада учителей – 2020</a:t>
            </a:r>
          </a:p>
          <a:p>
            <a:pPr algn="just"/>
            <a:r>
              <a:rPr lang="ru-RU" sz="1400" dirty="0" smtClean="0"/>
              <a:t>27 февраля на базе  школы №4 г.Кукмор прошла спартакиада учителей. Программа Спартакиады включала в себя следующие виды: лыжня, теннис, шахматы, дартс, отжимание, поднимание гири и  </a:t>
            </a:r>
            <a:r>
              <a:rPr lang="ru-RU" sz="1400" dirty="0" err="1" smtClean="0"/>
              <a:t>перетягивание</a:t>
            </a:r>
            <a:r>
              <a:rPr lang="ru-RU" sz="1400" dirty="0" smtClean="0"/>
              <a:t> каната. Все участники соревнований проявили себя на всех этапах Спартакиады весьма успешно и по праву заслужили призы и зрительские симпатии. </a:t>
            </a:r>
            <a:endParaRPr lang="ru-RU" sz="1400" dirty="0"/>
          </a:p>
        </p:txBody>
      </p:sp>
      <p:pic>
        <p:nvPicPr>
          <p:cNvPr id="1028" name="Picture 4" descr="http://5klass.net/datas/matematika/CHisla-ot-0-do-10/0023-023-Molodtsy.jpg"/>
          <p:cNvPicPr>
            <a:picLocks noChangeAspect="1" noChangeArrowheads="1"/>
          </p:cNvPicPr>
          <p:nvPr/>
        </p:nvPicPr>
        <p:blipFill>
          <a:blip r:embed="rId4" cstate="print"/>
          <a:srcRect/>
          <a:stretch>
            <a:fillRect/>
          </a:stretch>
        </p:blipFill>
        <p:spPr bwMode="auto">
          <a:xfrm>
            <a:off x="260648" y="1547664"/>
            <a:ext cx="1824203" cy="1368152"/>
          </a:xfrm>
          <a:prstGeom prst="rect">
            <a:avLst/>
          </a:prstGeom>
          <a:noFill/>
        </p:spPr>
      </p:pic>
      <p:pic>
        <p:nvPicPr>
          <p:cNvPr id="1030" name="Picture 6" descr="https://edu.tatar.ru/upload/news/2312799.jpg"/>
          <p:cNvPicPr>
            <a:picLocks noChangeAspect="1" noChangeArrowheads="1"/>
          </p:cNvPicPr>
          <p:nvPr/>
        </p:nvPicPr>
        <p:blipFill>
          <a:blip r:embed="rId5" cstate="print"/>
          <a:srcRect/>
          <a:stretch>
            <a:fillRect/>
          </a:stretch>
        </p:blipFill>
        <p:spPr bwMode="auto">
          <a:xfrm>
            <a:off x="260648" y="2843808"/>
            <a:ext cx="1800200" cy="1186496"/>
          </a:xfrm>
          <a:prstGeom prst="rect">
            <a:avLst/>
          </a:prstGeom>
          <a:noFill/>
        </p:spPr>
      </p:pic>
      <p:sp>
        <p:nvSpPr>
          <p:cNvPr id="6" name="TextBox 5"/>
          <p:cNvSpPr txBox="1"/>
          <p:nvPr/>
        </p:nvSpPr>
        <p:spPr>
          <a:xfrm>
            <a:off x="2060848" y="2843808"/>
            <a:ext cx="4536504" cy="1600438"/>
          </a:xfrm>
          <a:prstGeom prst="rect">
            <a:avLst/>
          </a:prstGeom>
          <a:noFill/>
        </p:spPr>
        <p:txBody>
          <a:bodyPr wrap="square" rtlCol="0">
            <a:spAutoFit/>
          </a:bodyPr>
          <a:lstStyle/>
          <a:p>
            <a:pPr algn="just"/>
            <a:r>
              <a:rPr lang="ru-RU" sz="1400" dirty="0" smtClean="0"/>
              <a:t>12 марта в школе состоялась  встреча старшеклассников с выпускником 2012 года Прокопьевым Эдуардом, который является руководителем КФХ. Он поделился опытом своей деятельности. </a:t>
            </a:r>
            <a:r>
              <a:rPr lang="ru-RU" sz="1400" b="1" dirty="0" smtClean="0"/>
              <a:t>КФХ</a:t>
            </a:r>
            <a:r>
              <a:rPr lang="ru-RU" sz="1400" dirty="0" smtClean="0"/>
              <a:t> - совсем не новость для России. Как вид предпринимательской деятельности они появились ещё в конце 80-ых годов в той стране, о которой сейчас приходится лишь мечтать – СССР.</a:t>
            </a:r>
            <a:endParaRPr lang="ru-RU" sz="1400" dirty="0"/>
          </a:p>
        </p:txBody>
      </p:sp>
      <p:pic>
        <p:nvPicPr>
          <p:cNvPr id="2" name="Picture 2" descr="C:\Users\светлана\Desktop\фото-2020\коронавирус кл.час\20200317_121109.jpg"/>
          <p:cNvPicPr>
            <a:picLocks noChangeAspect="1" noChangeArrowheads="1"/>
          </p:cNvPicPr>
          <p:nvPr/>
        </p:nvPicPr>
        <p:blipFill>
          <a:blip r:embed="rId6" cstate="print"/>
          <a:srcRect/>
          <a:stretch>
            <a:fillRect/>
          </a:stretch>
        </p:blipFill>
        <p:spPr bwMode="auto">
          <a:xfrm>
            <a:off x="260648" y="4427984"/>
            <a:ext cx="1536171" cy="1152128"/>
          </a:xfrm>
          <a:prstGeom prst="rect">
            <a:avLst/>
          </a:prstGeom>
          <a:noFill/>
        </p:spPr>
      </p:pic>
      <p:pic>
        <p:nvPicPr>
          <p:cNvPr id="1027" name="Picture 3" descr="C:\Users\светлана\Desktop\фото-2020\коронавирус кл.час\20200317_121207.jpg"/>
          <p:cNvPicPr>
            <a:picLocks noChangeAspect="1" noChangeArrowheads="1"/>
          </p:cNvPicPr>
          <p:nvPr/>
        </p:nvPicPr>
        <p:blipFill>
          <a:blip r:embed="rId7" cstate="print"/>
          <a:srcRect/>
          <a:stretch>
            <a:fillRect/>
          </a:stretch>
        </p:blipFill>
        <p:spPr bwMode="auto">
          <a:xfrm>
            <a:off x="260648" y="5724128"/>
            <a:ext cx="1512167" cy="1134125"/>
          </a:xfrm>
          <a:prstGeom prst="rect">
            <a:avLst/>
          </a:prstGeom>
          <a:noFill/>
        </p:spPr>
      </p:pic>
      <p:sp>
        <p:nvSpPr>
          <p:cNvPr id="9" name="TextBox 8"/>
          <p:cNvSpPr txBox="1"/>
          <p:nvPr/>
        </p:nvSpPr>
        <p:spPr>
          <a:xfrm>
            <a:off x="1772816" y="4427984"/>
            <a:ext cx="4824536" cy="2739211"/>
          </a:xfrm>
          <a:prstGeom prst="rect">
            <a:avLst/>
          </a:prstGeom>
          <a:noFill/>
        </p:spPr>
        <p:txBody>
          <a:bodyPr wrap="square" rtlCol="0">
            <a:spAutoFit/>
          </a:bodyPr>
          <a:lstStyle/>
          <a:p>
            <a:pPr algn="ctr"/>
            <a:r>
              <a:rPr lang="ru-RU" b="1" dirty="0" smtClean="0">
                <a:solidFill>
                  <a:srgbClr val="FF0000"/>
                </a:solidFill>
              </a:rPr>
              <a:t>Классный час "</a:t>
            </a:r>
            <a:r>
              <a:rPr lang="ru-RU" b="1" dirty="0" err="1" smtClean="0">
                <a:solidFill>
                  <a:srgbClr val="FF0000"/>
                </a:solidFill>
              </a:rPr>
              <a:t>Коронавирус</a:t>
            </a:r>
            <a:r>
              <a:rPr lang="ru-RU" b="1" dirty="0" smtClean="0">
                <a:solidFill>
                  <a:srgbClr val="FF0000"/>
                </a:solidFill>
              </a:rPr>
              <a:t> </a:t>
            </a:r>
            <a:r>
              <a:rPr lang="ru-RU" dirty="0" smtClean="0">
                <a:solidFill>
                  <a:srgbClr val="FF0000"/>
                </a:solidFill>
              </a:rPr>
              <a:t>Covid-19»</a:t>
            </a:r>
            <a:endParaRPr lang="ru-RU" b="1" dirty="0" smtClean="0">
              <a:solidFill>
                <a:srgbClr val="FF0000"/>
              </a:solidFill>
            </a:endParaRPr>
          </a:p>
          <a:p>
            <a:pPr algn="just"/>
            <a:r>
              <a:rPr lang="ru-RU" sz="1400" dirty="0" smtClean="0"/>
              <a:t>В конце марта, перед весенними каникулами было известно, что в стране началась пандемия. По этому поводу в школе проводились классные часы по этим темам. </a:t>
            </a:r>
            <a:r>
              <a:rPr lang="ru-RU" sz="1400" dirty="0" smtClean="0"/>
              <a:t>Вирусы гриппа и </a:t>
            </a:r>
            <a:r>
              <a:rPr lang="ru-RU" sz="1400" dirty="0" err="1" smtClean="0"/>
              <a:t>коронавирусной</a:t>
            </a:r>
            <a:r>
              <a:rPr lang="ru-RU" sz="1400" dirty="0" smtClean="0"/>
              <a:t> инфекции вызывают у человека респираторные заболевания разной тяжести. Симптомы заболевания аналогичны симптомам обычного (сезонного) гриппа. Тяжесть заболевания зависит от целого ряда факторов, в том числе от общего состояния организма и </a:t>
            </a:r>
            <a:r>
              <a:rPr lang="ru-RU" sz="1400" dirty="0" smtClean="0"/>
              <a:t>возраста. </a:t>
            </a:r>
          </a:p>
          <a:p>
            <a:pPr algn="ctr"/>
            <a:r>
              <a:rPr lang="ru-RU" sz="1400" dirty="0" smtClean="0"/>
              <a:t>Какие правила нужно соблюдать?</a:t>
            </a:r>
          </a:p>
          <a:p>
            <a:pPr algn="just"/>
            <a:endParaRPr lang="ru-RU" sz="1400" dirty="0"/>
          </a:p>
        </p:txBody>
      </p:sp>
      <p:sp>
        <p:nvSpPr>
          <p:cNvPr id="10" name="TextBox 9"/>
          <p:cNvSpPr txBox="1"/>
          <p:nvPr/>
        </p:nvSpPr>
        <p:spPr>
          <a:xfrm>
            <a:off x="260648" y="6876256"/>
            <a:ext cx="6336704" cy="3108543"/>
          </a:xfrm>
          <a:prstGeom prst="rect">
            <a:avLst/>
          </a:prstGeom>
          <a:noFill/>
        </p:spPr>
        <p:txBody>
          <a:bodyPr wrap="square" rtlCol="0">
            <a:spAutoFit/>
          </a:bodyPr>
          <a:lstStyle/>
          <a:p>
            <a:pPr marL="342900" indent="-342900">
              <a:buAutoNum type="arabicPeriod"/>
            </a:pPr>
            <a:r>
              <a:rPr lang="ru-RU" sz="1400" dirty="0" smtClean="0"/>
              <a:t>ЧАСТО </a:t>
            </a:r>
            <a:r>
              <a:rPr lang="ru-RU" sz="1400" dirty="0" smtClean="0"/>
              <a:t>МОЙТЕ РУКИ С </a:t>
            </a:r>
            <a:r>
              <a:rPr lang="ru-RU" sz="1400" dirty="0" smtClean="0"/>
              <a:t>МЫЛОМ</a:t>
            </a:r>
          </a:p>
          <a:p>
            <a:pPr marL="342900" indent="-342900">
              <a:buAutoNum type="arabicPeriod"/>
            </a:pPr>
            <a:r>
              <a:rPr lang="ru-RU" sz="1400" dirty="0" smtClean="0"/>
              <a:t>СОБЛЮДАЙТЕ РАССТОЯНИЕ И </a:t>
            </a:r>
            <a:r>
              <a:rPr lang="ru-RU" sz="1400" dirty="0" smtClean="0"/>
              <a:t>ЭТИКЕТ</a:t>
            </a:r>
          </a:p>
          <a:p>
            <a:pPr marL="342900" indent="-342900">
              <a:buAutoNum type="arabicPeriod"/>
            </a:pPr>
            <a:r>
              <a:rPr lang="ru-RU" sz="1400" dirty="0" smtClean="0"/>
              <a:t>ВЕДИТЕ ЗДОРОВЫЙ ОБРАЗ </a:t>
            </a:r>
            <a:r>
              <a:rPr lang="ru-RU" sz="1400" dirty="0" smtClean="0"/>
              <a:t>ЖИЗНИ</a:t>
            </a:r>
          </a:p>
          <a:p>
            <a:pPr marL="342900" indent="-342900">
              <a:buAutoNum type="arabicPeriod"/>
            </a:pPr>
            <a:r>
              <a:rPr lang="ru-RU" sz="1400" dirty="0" smtClean="0"/>
              <a:t>ЗАЩИЩАЙТЕ ОРГАНЫ ДЫХАНИЯ С ПОМОЩЬЮ МЕДИЦИНСКОЙ </a:t>
            </a:r>
            <a:r>
              <a:rPr lang="ru-RU" sz="1400" dirty="0" smtClean="0"/>
              <a:t>МАСКИ</a:t>
            </a:r>
          </a:p>
          <a:p>
            <a:pPr marL="342900" indent="-342900"/>
            <a:endParaRPr lang="ru-RU" sz="1400" dirty="0" smtClean="0"/>
          </a:p>
          <a:p>
            <a:pPr algn="ctr"/>
            <a:r>
              <a:rPr lang="ru-RU" sz="1600" dirty="0" smtClean="0">
                <a:solidFill>
                  <a:srgbClr val="FF0000"/>
                </a:solidFill>
              </a:rPr>
              <a:t>Большое спасибо за внимание!!!</a:t>
            </a:r>
          </a:p>
          <a:p>
            <a:pPr algn="ctr"/>
            <a:r>
              <a:rPr lang="ru-RU" sz="1600" dirty="0" smtClean="0">
                <a:solidFill>
                  <a:srgbClr val="FF0000"/>
                </a:solidFill>
              </a:rPr>
              <a:t>Будьте здоровы!</a:t>
            </a:r>
          </a:p>
          <a:p>
            <a:pPr algn="ctr"/>
            <a:r>
              <a:rPr lang="ru-RU" sz="1600" dirty="0" smtClean="0">
                <a:solidFill>
                  <a:srgbClr val="FF0000"/>
                </a:solidFill>
              </a:rPr>
              <a:t>Оставайтесь дома, ради себя и своих близких!</a:t>
            </a:r>
          </a:p>
          <a:p>
            <a:r>
              <a:rPr lang="ru-RU" dirty="0" smtClean="0"/>
              <a:t> </a:t>
            </a:r>
          </a:p>
          <a:p>
            <a:pPr marL="342900" indent="-342900"/>
            <a:r>
              <a:rPr lang="ru-RU" dirty="0" smtClean="0"/>
              <a:t/>
            </a:r>
            <a:br>
              <a:rPr lang="ru-RU" dirty="0" smtClean="0"/>
            </a:br>
            <a:r>
              <a:rPr lang="ru-RU" dirty="0" smtClean="0"/>
              <a:t/>
            </a:r>
            <a:br>
              <a:rPr lang="ru-RU" dirty="0" smtClean="0"/>
            </a:br>
            <a:endParaRPr lang="ru-RU" dirty="0"/>
          </a:p>
        </p:txBody>
      </p:sp>
      <p:pic>
        <p:nvPicPr>
          <p:cNvPr id="11" name="Рисунок 10" descr="https://bolvkishkah.com/wp-content/uploads/5bd42193bad145bd42193bad5f.jpg"/>
          <p:cNvPicPr/>
          <p:nvPr/>
        </p:nvPicPr>
        <p:blipFill>
          <a:blip r:embed="rId8" cstate="print">
            <a:extLst>
              <a:ext uri="{28A0092B-C50C-407E-A947-70E740481C1C}">
                <a14:useLocalDpi xmlns="" xmlns:wpc="http://schemas.microsoft.com/office/word/2010/wordprocessingCanvas" xmlns:mc="http://schemas.openxmlformats.org/markup-compatibility/2006"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5348288" y="7884368"/>
            <a:ext cx="1509712" cy="724416"/>
          </a:xfrm>
          <a:prstGeom prst="rect">
            <a:avLst/>
          </a:prstGeom>
          <a:noFill/>
          <a:ln>
            <a:noFill/>
          </a:ln>
        </p:spPr>
      </p:pic>
      <p:pic>
        <p:nvPicPr>
          <p:cNvPr id="12" name="Рисунок 11" descr="https://res.cloudinary.com/fleetnation/image/private/c_fit,w_1120/g_south,l_text:style_gothic2:%C2%A9%20ScienceRF,o_20,y_10/g_center,l_watermark4,o_25,y_50/v1506222319/yv8uyemmjndqubsz2aqi.jpg"/>
          <p:cNvPicPr/>
          <p:nvPr/>
        </p:nvPicPr>
        <p:blipFill>
          <a:blip r:embed="rId9" cstate="print">
            <a:extLst>
              <a:ext uri="{28A0092B-C50C-407E-A947-70E740481C1C}">
                <a14:useLocalDpi xmlns="" xmlns:wpc="http://schemas.microsoft.com/office/word/2010/wordprocessingCanvas" xmlns:mc="http://schemas.openxmlformats.org/markup-compatibility/2006"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0" y="7792591"/>
            <a:ext cx="1597288" cy="1351409"/>
          </a:xfrm>
          <a:prstGeom prst="rect">
            <a:avLst/>
          </a:prstGeom>
          <a:noFill/>
          <a:ln>
            <a:noFill/>
          </a:ln>
        </p:spPr>
      </p:pic>
    </p:spTree>
    <p:extLst>
      <p:ext uri="{BB962C8B-B14F-4D97-AF65-F5344CB8AC3E}">
        <p14:creationId xmlns="" xmlns:p14="http://schemas.microsoft.com/office/powerpoint/2010/main" val="29945716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46247" y="7722068"/>
            <a:ext cx="2232248" cy="1384995"/>
          </a:xfrm>
          <a:prstGeom prst="rect">
            <a:avLst/>
          </a:prstGeom>
        </p:spPr>
        <p:txBody>
          <a:bodyPr wrap="square">
            <a:spAutoFit/>
          </a:bodyPr>
          <a:lstStyle/>
          <a:p>
            <a:r>
              <a:rPr lang="ru-RU" sz="1400" dirty="0" smtClean="0">
                <a:solidFill>
                  <a:srgbClr val="FF0000"/>
                </a:solidFill>
              </a:rPr>
              <a:t>«Переменка» («Т</a:t>
            </a:r>
            <a:r>
              <a:rPr lang="tt-RU" sz="1400" dirty="0" smtClean="0">
                <a:solidFill>
                  <a:srgbClr val="FF0000"/>
                </a:solidFill>
              </a:rPr>
              <a:t>әнәфес”)</a:t>
            </a:r>
          </a:p>
          <a:p>
            <a:r>
              <a:rPr lang="tt-RU" sz="1400" dirty="0" smtClean="0"/>
              <a:t>Школ</a:t>
            </a:r>
            <a:r>
              <a:rPr lang="ru-RU" sz="1400" dirty="0" err="1" smtClean="0"/>
              <a:t>ьная</a:t>
            </a:r>
            <a:r>
              <a:rPr lang="ru-RU" sz="1400" dirty="0" smtClean="0"/>
              <a:t> газета</a:t>
            </a:r>
          </a:p>
          <a:p>
            <a:r>
              <a:rPr lang="ru-RU" sz="1400" dirty="0" smtClean="0"/>
              <a:t>Учредитель/издатель</a:t>
            </a:r>
          </a:p>
          <a:p>
            <a:r>
              <a:rPr lang="ru-RU" sz="1400" dirty="0" smtClean="0"/>
              <a:t>МБОУ «СОШ им. </a:t>
            </a:r>
            <a:r>
              <a:rPr lang="ru-RU" sz="1400" dirty="0" err="1" smtClean="0"/>
              <a:t>П.Е.Воробьева</a:t>
            </a:r>
            <a:r>
              <a:rPr lang="ru-RU" sz="1400" dirty="0" smtClean="0"/>
              <a:t> с. Нижняя Русь»</a:t>
            </a:r>
            <a:endParaRPr lang="ru-RU" sz="1400" dirty="0"/>
          </a:p>
        </p:txBody>
      </p:sp>
      <p:sp>
        <p:nvSpPr>
          <p:cNvPr id="5" name="TextBox 4"/>
          <p:cNvSpPr txBox="1"/>
          <p:nvPr/>
        </p:nvSpPr>
        <p:spPr>
          <a:xfrm>
            <a:off x="2378494" y="7745877"/>
            <a:ext cx="2880319" cy="1384995"/>
          </a:xfrm>
          <a:prstGeom prst="rect">
            <a:avLst/>
          </a:prstGeom>
          <a:noFill/>
        </p:spPr>
        <p:txBody>
          <a:bodyPr wrap="square" rtlCol="0">
            <a:spAutoFit/>
          </a:bodyPr>
          <a:lstStyle/>
          <a:p>
            <a:r>
              <a:rPr lang="ru-RU" sz="1400" dirty="0"/>
              <a:t>Главный редактор: </a:t>
            </a:r>
            <a:r>
              <a:rPr lang="ru-RU" sz="1400" dirty="0" err="1"/>
              <a:t>Бикбова</a:t>
            </a:r>
            <a:r>
              <a:rPr lang="ru-RU" sz="1400" dirty="0"/>
              <a:t> С.И</a:t>
            </a:r>
            <a:r>
              <a:rPr lang="ru-RU" sz="1400" dirty="0" smtClean="0"/>
              <a:t>.</a:t>
            </a:r>
          </a:p>
          <a:p>
            <a:r>
              <a:rPr lang="ru-RU" sz="1400" dirty="0" smtClean="0"/>
              <a:t>Шеф редактор: </a:t>
            </a:r>
            <a:r>
              <a:rPr lang="ru-RU" sz="1400" dirty="0" err="1" smtClean="0"/>
              <a:t>Каюмова</a:t>
            </a:r>
            <a:r>
              <a:rPr lang="ru-RU" sz="1400" dirty="0" smtClean="0"/>
              <a:t> Л.Г.</a:t>
            </a:r>
            <a:endParaRPr lang="ru-RU" sz="1400" dirty="0"/>
          </a:p>
          <a:p>
            <a:r>
              <a:rPr lang="ru-RU" sz="1400" dirty="0"/>
              <a:t>Адрес редакции: 422132, РТ, </a:t>
            </a:r>
            <a:r>
              <a:rPr lang="ru-RU" sz="1400" dirty="0" err="1"/>
              <a:t>Кукморский</a:t>
            </a:r>
            <a:r>
              <a:rPr lang="ru-RU" sz="1400" dirty="0"/>
              <a:t> район, село Нижняя Русь, ул. </a:t>
            </a:r>
            <a:r>
              <a:rPr lang="ru-RU" sz="1400" dirty="0" err="1"/>
              <a:t>Г.Ахметова</a:t>
            </a:r>
            <a:r>
              <a:rPr lang="ru-RU" sz="1400" dirty="0"/>
              <a:t>, дом № 1а</a:t>
            </a:r>
          </a:p>
          <a:p>
            <a:r>
              <a:rPr lang="ru-RU" sz="1400" dirty="0"/>
              <a:t>Тел. (884364) 37-2-14</a:t>
            </a:r>
          </a:p>
        </p:txBody>
      </p:sp>
      <p:sp>
        <p:nvSpPr>
          <p:cNvPr id="6" name="Прямоугольник 5"/>
          <p:cNvSpPr/>
          <p:nvPr/>
        </p:nvSpPr>
        <p:spPr>
          <a:xfrm>
            <a:off x="5097724" y="7759005"/>
            <a:ext cx="1571637" cy="1384995"/>
          </a:xfrm>
          <a:prstGeom prst="rect">
            <a:avLst/>
          </a:prstGeom>
        </p:spPr>
        <p:txBody>
          <a:bodyPr wrap="square">
            <a:spAutoFit/>
          </a:bodyPr>
          <a:lstStyle/>
          <a:p>
            <a:pPr algn="just"/>
            <a:r>
              <a:rPr lang="ru-RU" sz="1400" dirty="0" smtClean="0">
                <a:latin typeface="Times New Roman" pitchFamily="18" charset="0"/>
                <a:cs typeface="Times New Roman" pitchFamily="18" charset="0"/>
              </a:rPr>
              <a:t>Газета издается на русском и  татарском языках.</a:t>
            </a:r>
          </a:p>
          <a:p>
            <a:pPr algn="just"/>
            <a:r>
              <a:rPr lang="ru-RU" sz="1400" dirty="0" smtClean="0">
                <a:latin typeface="Times New Roman" pitchFamily="18" charset="0"/>
                <a:cs typeface="Times New Roman" pitchFamily="18" charset="0"/>
              </a:rPr>
              <a:t>Некоторые материалы взяты из сайта школы</a:t>
            </a:r>
            <a:endParaRPr lang="ru-RU" sz="1400" dirty="0">
              <a:latin typeface="Times New Roman" pitchFamily="18" charset="0"/>
              <a:cs typeface="Times New Roman" pitchFamily="18" charset="0"/>
            </a:endParaRPr>
          </a:p>
        </p:txBody>
      </p:sp>
      <p:sp>
        <p:nvSpPr>
          <p:cNvPr id="7" name="TextBox 6"/>
          <p:cNvSpPr txBox="1"/>
          <p:nvPr/>
        </p:nvSpPr>
        <p:spPr>
          <a:xfrm>
            <a:off x="222414" y="5872800"/>
            <a:ext cx="5795326" cy="1754326"/>
          </a:xfrm>
          <a:prstGeom prst="rect">
            <a:avLst/>
          </a:prstGeom>
          <a:noFill/>
        </p:spPr>
        <p:txBody>
          <a:bodyPr wrap="square" rtlCol="0">
            <a:spAutoFit/>
          </a:bodyPr>
          <a:lstStyle/>
          <a:p>
            <a:pPr algn="ctr"/>
            <a:r>
              <a:rPr lang="tt-RU" b="1" dirty="0" smtClean="0">
                <a:solidFill>
                  <a:srgbClr val="C00000"/>
                </a:solidFill>
              </a:rPr>
              <a:t>Готовимся к ОГЭ и ЕГЭ</a:t>
            </a:r>
          </a:p>
          <a:p>
            <a:r>
              <a:rPr lang="en-US" dirty="0">
                <a:hlinkClick r:id="rId2"/>
              </a:rPr>
              <a:t>https://</a:t>
            </a:r>
            <a:r>
              <a:rPr lang="en-US" dirty="0" smtClean="0">
                <a:hlinkClick r:id="rId2"/>
              </a:rPr>
              <a:t>rustutors.ru</a:t>
            </a:r>
            <a:endParaRPr lang="tt-RU" dirty="0" smtClean="0"/>
          </a:p>
          <a:p>
            <a:r>
              <a:rPr lang="en-US" dirty="0">
                <a:hlinkClick r:id="rId3"/>
              </a:rPr>
              <a:t>https://</a:t>
            </a:r>
            <a:r>
              <a:rPr lang="en-US" dirty="0" smtClean="0">
                <a:hlinkClick r:id="rId3"/>
              </a:rPr>
              <a:t>4ege.ru/russkiy/57167-ege-2019-gotovimsya-k-sochineniyu-v-novom-formate.html</a:t>
            </a:r>
            <a:endParaRPr lang="tt-RU" dirty="0" smtClean="0"/>
          </a:p>
          <a:p>
            <a:r>
              <a:rPr lang="en-US" dirty="0">
                <a:hlinkClick r:id="rId4"/>
              </a:rPr>
              <a:t>https://ege.sdamgia.ru</a:t>
            </a:r>
            <a:r>
              <a:rPr lang="en-US" dirty="0" smtClean="0">
                <a:hlinkClick r:id="rId4"/>
              </a:rPr>
              <a:t>/</a:t>
            </a:r>
            <a:endParaRPr lang="tt-RU" dirty="0" smtClean="0"/>
          </a:p>
          <a:p>
            <a:r>
              <a:rPr lang="en-US" dirty="0">
                <a:hlinkClick r:id="rId4"/>
              </a:rPr>
              <a:t>https://ege.sdamgia.ru</a:t>
            </a:r>
            <a:r>
              <a:rPr lang="en-US" dirty="0" smtClean="0">
                <a:hlinkClick r:id="rId4"/>
              </a:rPr>
              <a:t>/</a:t>
            </a:r>
            <a:endParaRPr lang="tt-RU" dirty="0" smtClean="0"/>
          </a:p>
        </p:txBody>
      </p:sp>
      <p:pic>
        <p:nvPicPr>
          <p:cNvPr id="8" name="Picture 3"/>
          <p:cNvPicPr>
            <a:picLocks noChangeAspect="1"/>
          </p:cNvPicPr>
          <p:nvPr/>
        </p:nvPicPr>
        <p:blipFill>
          <a:blip r:embed="rId5" cstate="print">
            <a:lum/>
            <a:alphaModFix/>
          </a:blip>
          <a:srcRect/>
          <a:stretch>
            <a:fillRect/>
          </a:stretch>
        </p:blipFill>
        <p:spPr>
          <a:xfrm>
            <a:off x="4407965" y="6749963"/>
            <a:ext cx="1701698" cy="972105"/>
          </a:xfrm>
          <a:prstGeom prst="rect">
            <a:avLst/>
          </a:prstGeom>
          <a:noFill/>
          <a:ln>
            <a:noFill/>
          </a:ln>
        </p:spPr>
      </p:pic>
      <p:sp>
        <p:nvSpPr>
          <p:cNvPr id="9" name="TextBox 8"/>
          <p:cNvSpPr txBox="1"/>
          <p:nvPr/>
        </p:nvSpPr>
        <p:spPr>
          <a:xfrm>
            <a:off x="222414" y="251520"/>
            <a:ext cx="6446947" cy="2031325"/>
          </a:xfrm>
          <a:prstGeom prst="rect">
            <a:avLst/>
          </a:prstGeom>
          <a:noFill/>
        </p:spPr>
        <p:txBody>
          <a:bodyPr wrap="square" rtlCol="0">
            <a:spAutoFit/>
          </a:bodyPr>
          <a:lstStyle/>
          <a:p>
            <a:pPr algn="ctr"/>
            <a:r>
              <a:rPr lang="tt-RU" b="1" dirty="0">
                <a:solidFill>
                  <a:srgbClr val="FF0000"/>
                </a:solidFill>
              </a:rPr>
              <a:t>Яз турында шигыр</a:t>
            </a:r>
            <a:r>
              <a:rPr lang="ru-RU" b="1" dirty="0">
                <a:solidFill>
                  <a:srgbClr val="FF0000"/>
                </a:solidFill>
              </a:rPr>
              <a:t>ь</a:t>
            </a:r>
            <a:r>
              <a:rPr lang="tt-RU" b="1" dirty="0" smtClean="0">
                <a:solidFill>
                  <a:srgbClr val="FF0000"/>
                </a:solidFill>
              </a:rPr>
              <a:t>ләр</a:t>
            </a:r>
          </a:p>
          <a:p>
            <a:pPr algn="ctr"/>
            <a:r>
              <a:rPr lang="tt-RU" b="1" dirty="0" smtClean="0">
                <a:solidFill>
                  <a:srgbClr val="0070C0"/>
                </a:solidFill>
              </a:rPr>
              <a:t>3 нче сыйныф укучылары иҗаты</a:t>
            </a:r>
            <a:endParaRPr lang="ru-RU" dirty="0">
              <a:solidFill>
                <a:srgbClr val="0070C0"/>
              </a:solidFill>
            </a:endParaRPr>
          </a:p>
          <a:p>
            <a:r>
              <a:rPr lang="ru-RU" dirty="0" err="1"/>
              <a:t>Яз</a:t>
            </a:r>
            <a:r>
              <a:rPr lang="ru-RU" dirty="0"/>
              <a:t> </a:t>
            </a:r>
            <a:r>
              <a:rPr lang="tt-RU" dirty="0"/>
              <a:t>килә, кояш көлә</a:t>
            </a:r>
            <a:r>
              <a:rPr lang="tt-RU" dirty="0" smtClean="0"/>
              <a:t>,                               Карлар </a:t>
            </a:r>
            <a:r>
              <a:rPr lang="tt-RU" dirty="0"/>
              <a:t>эри, бозлар ага,</a:t>
            </a:r>
            <a:endParaRPr lang="ru-RU" dirty="0"/>
          </a:p>
          <a:p>
            <a:r>
              <a:rPr lang="tt-RU" dirty="0"/>
              <a:t>Түбәләрдән тамчы тама</a:t>
            </a:r>
            <a:r>
              <a:rPr lang="tt-RU" dirty="0" smtClean="0"/>
              <a:t>.</a:t>
            </a:r>
            <a:r>
              <a:rPr lang="tt-RU" dirty="0"/>
              <a:t> </a:t>
            </a:r>
            <a:r>
              <a:rPr lang="tt-RU" dirty="0" smtClean="0"/>
              <a:t>                     Дөн</a:t>
            </a:r>
            <a:r>
              <a:rPr lang="ru-RU" dirty="0" err="1"/>
              <a:t>ьяга</a:t>
            </a:r>
            <a:r>
              <a:rPr lang="ru-RU" dirty="0"/>
              <a:t> </a:t>
            </a:r>
            <a:r>
              <a:rPr lang="tt-RU" dirty="0"/>
              <a:t>нур бөркелә</a:t>
            </a:r>
            <a:r>
              <a:rPr lang="tt-RU" dirty="0" smtClean="0"/>
              <a:t>.</a:t>
            </a:r>
            <a:endParaRPr lang="ru-RU" dirty="0"/>
          </a:p>
          <a:p>
            <a:r>
              <a:rPr lang="tt-RU" dirty="0"/>
              <a:t>Җылы яктан кошлар кайта</a:t>
            </a:r>
            <a:r>
              <a:rPr lang="tt-RU" dirty="0" smtClean="0"/>
              <a:t>,                 Сайраша </a:t>
            </a:r>
            <a:r>
              <a:rPr lang="tt-RU" dirty="0"/>
              <a:t>сандугачлар, </a:t>
            </a:r>
            <a:endParaRPr lang="ru-RU" dirty="0"/>
          </a:p>
          <a:p>
            <a:r>
              <a:rPr lang="tt-RU" dirty="0"/>
              <a:t>Табигат</a:t>
            </a:r>
            <a:r>
              <a:rPr lang="ru-RU" dirty="0"/>
              <a:t>ь</a:t>
            </a:r>
            <a:r>
              <a:rPr lang="tt-RU" dirty="0"/>
              <a:t> тә чәчәк ата</a:t>
            </a:r>
            <a:r>
              <a:rPr lang="tt-RU" dirty="0" smtClean="0"/>
              <a:t>.                           Куана </a:t>
            </a:r>
            <a:r>
              <a:rPr lang="tt-RU" dirty="0"/>
              <a:t>карлыгачлар.</a:t>
            </a:r>
            <a:endParaRPr lang="ru-RU" dirty="0"/>
          </a:p>
          <a:p>
            <a:r>
              <a:rPr lang="ru-RU" dirty="0"/>
              <a:t> </a:t>
            </a:r>
            <a:r>
              <a:rPr lang="ru-RU" dirty="0" smtClean="0"/>
              <a:t>            </a:t>
            </a:r>
            <a:r>
              <a:rPr lang="tt-RU" b="1" dirty="0" smtClean="0"/>
              <a:t>Галиева Илюзә   </a:t>
            </a:r>
            <a:r>
              <a:rPr lang="tt-RU" b="1" dirty="0"/>
              <a:t> </a:t>
            </a:r>
            <a:r>
              <a:rPr lang="tt-RU" b="1" dirty="0" smtClean="0"/>
              <a:t>                                 Масленина </a:t>
            </a:r>
            <a:r>
              <a:rPr lang="tt-RU" b="1" dirty="0"/>
              <a:t>Ралина</a:t>
            </a:r>
            <a:endParaRPr lang="ru-RU" dirty="0"/>
          </a:p>
        </p:txBody>
      </p:sp>
      <p:sp>
        <p:nvSpPr>
          <p:cNvPr id="10" name="TextBox 9"/>
          <p:cNvSpPr txBox="1"/>
          <p:nvPr/>
        </p:nvSpPr>
        <p:spPr>
          <a:xfrm>
            <a:off x="170385" y="2282845"/>
            <a:ext cx="6498976" cy="1477328"/>
          </a:xfrm>
          <a:prstGeom prst="rect">
            <a:avLst/>
          </a:prstGeom>
          <a:noFill/>
        </p:spPr>
        <p:txBody>
          <a:bodyPr wrap="square" rtlCol="0">
            <a:spAutoFit/>
          </a:bodyPr>
          <a:lstStyle/>
          <a:p>
            <a:r>
              <a:rPr lang="tt-RU" dirty="0"/>
              <a:t>Менә яз килде гөрләп, </a:t>
            </a:r>
            <a:endParaRPr lang="ru-RU" dirty="0"/>
          </a:p>
          <a:p>
            <a:r>
              <a:rPr lang="tt-RU" dirty="0"/>
              <a:t>Бозлар китә гөрелдәп.</a:t>
            </a:r>
            <a:endParaRPr lang="ru-RU" dirty="0"/>
          </a:p>
          <a:p>
            <a:r>
              <a:rPr lang="tt-RU" dirty="0"/>
              <a:t>Кошлар оя ясыйлар,</a:t>
            </a:r>
            <a:endParaRPr lang="ru-RU" dirty="0"/>
          </a:p>
          <a:p>
            <a:r>
              <a:rPr lang="tt-RU" dirty="0"/>
              <a:t>Яңа тормыш башлыйлар</a:t>
            </a:r>
            <a:r>
              <a:rPr lang="tt-RU" dirty="0" smtClean="0"/>
              <a:t>.</a:t>
            </a:r>
          </a:p>
          <a:p>
            <a:r>
              <a:rPr lang="tt-RU" dirty="0" smtClean="0"/>
              <a:t>            </a:t>
            </a:r>
            <a:r>
              <a:rPr lang="tt-RU" b="1" dirty="0" smtClean="0"/>
              <a:t>Константинова </a:t>
            </a:r>
            <a:r>
              <a:rPr lang="tt-RU" b="1" dirty="0"/>
              <a:t>Регина</a:t>
            </a:r>
            <a:endParaRPr lang="ru-RU" dirty="0"/>
          </a:p>
        </p:txBody>
      </p:sp>
      <p:pic>
        <p:nvPicPr>
          <p:cNvPr id="1026" name="Picture 2" descr="https://avatars.mds.yandex.net/get-pdb/998741/5edb03b7-8bb5-4908-ae36-e2a4e753d610/s1200?webp=false"/>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3645024" y="2282845"/>
            <a:ext cx="2372716" cy="1243876"/>
          </a:xfrm>
          <a:prstGeom prst="rect">
            <a:avLst/>
          </a:prstGeom>
          <a:noFill/>
          <a:extLst>
            <a:ext uri="{909E8E84-426E-40DD-AFC4-6F175D3DCCD1}">
              <a14:hiddenFill xmlns="" xmlns:a14="http://schemas.microsoft.com/office/drawing/2010/main">
                <a:solidFill>
                  <a:srgbClr val="FFFFFF"/>
                </a:solidFill>
              </a14:hiddenFill>
            </a:ext>
          </a:extLst>
        </p:spPr>
      </p:pic>
      <p:pic>
        <p:nvPicPr>
          <p:cNvPr id="4098" name="Picture 2" descr="https://avatars.mds.yandex.net/get-pdb/1895831/c6c3a354-66ce-49a0-aa13-fb479646a066/s1200?webp=false"/>
          <p:cNvPicPr>
            <a:picLocks noChangeAspect="1" noChangeArrowheads="1"/>
          </p:cNvPicPr>
          <p:nvPr/>
        </p:nvPicPr>
        <p:blipFill>
          <a:blip r:embed="rId7" cstate="print"/>
          <a:srcRect/>
          <a:stretch>
            <a:fillRect/>
          </a:stretch>
        </p:blipFill>
        <p:spPr bwMode="auto">
          <a:xfrm>
            <a:off x="1529898" y="3707904"/>
            <a:ext cx="3627294" cy="2160239"/>
          </a:xfrm>
          <a:prstGeom prst="rect">
            <a:avLst/>
          </a:prstGeom>
          <a:noFill/>
        </p:spPr>
      </p:pic>
    </p:spTree>
    <p:extLst>
      <p:ext uri="{BB962C8B-B14F-4D97-AF65-F5344CB8AC3E}">
        <p14:creationId xmlns="" xmlns:p14="http://schemas.microsoft.com/office/powerpoint/2010/main" val="1950384299"/>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715</TotalTime>
  <Words>878</Words>
  <Application>Microsoft Office PowerPoint</Application>
  <PresentationFormat>Экран (4:3)</PresentationFormat>
  <Paragraphs>75</Paragraphs>
  <Slides>4</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4</vt:i4>
      </vt:variant>
    </vt:vector>
  </HeadingPairs>
  <TitlesOfParts>
    <vt:vector size="5" baseType="lpstr">
      <vt:lpstr>Тема Office</vt:lpstr>
      <vt:lpstr>    Школьная газета</vt:lpstr>
      <vt:lpstr>Слайд 2</vt:lpstr>
      <vt:lpstr>Слайд 3</vt:lpstr>
      <vt:lpstr>Слайд 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Школьная газета</dc:title>
  <dc:creator>светлана</dc:creator>
  <cp:lastModifiedBy>светлана</cp:lastModifiedBy>
  <cp:revision>28</cp:revision>
  <dcterms:created xsi:type="dcterms:W3CDTF">2020-01-14T08:37:48Z</dcterms:created>
  <dcterms:modified xsi:type="dcterms:W3CDTF">2020-04-24T08:06:43Z</dcterms:modified>
</cp:coreProperties>
</file>